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9" r:id="rId7"/>
    <p:sldId id="259" r:id="rId8"/>
    <p:sldId id="266" r:id="rId9"/>
    <p:sldId id="265" r:id="rId10"/>
    <p:sldId id="278" r:id="rId11"/>
    <p:sldId id="279" r:id="rId12"/>
    <p:sldId id="268" r:id="rId13"/>
    <p:sldId id="277" r:id="rId14"/>
    <p:sldId id="27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osefin Sans Bold" panose="020B0604020202020204" charset="0"/>
      <p:regular r:id="rId20"/>
      <p:boldItalic r:id="rId21"/>
    </p:embeddedFont>
    <p:embeddedFont>
      <p:font typeface="Josefin Sans Regular" panose="020B0604020202020204" charset="0"/>
      <p:regular r:id="rId22"/>
    </p:embeddedFont>
    <p:embeddedFont>
      <p:font typeface="Josefin Sans Regular Bold" panose="020B0604020202020204" charset="0"/>
      <p:regular r:id="rId23"/>
    </p:embeddedFont>
    <p:embeddedFont>
      <p:font typeface="Josefin Sans Regular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6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svg"/><Relationship Id="rId3" Type="http://schemas.openxmlformats.org/officeDocument/2006/relationships/image" Target="../media/image24.svg"/><Relationship Id="rId7" Type="http://schemas.openxmlformats.org/officeDocument/2006/relationships/image" Target="../media/image36.svg"/><Relationship Id="rId12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38476" y="831091"/>
            <a:ext cx="9863980" cy="457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dirty="0">
                <a:solidFill>
                  <a:srgbClr val="F7B4A7"/>
                </a:solidFill>
                <a:latin typeface="Josefin Sans Bold"/>
              </a:rPr>
              <a:t>THE ONLINE MOTORCYCLE SYSTERM</a:t>
            </a:r>
          </a:p>
          <a:p>
            <a:pPr>
              <a:lnSpc>
                <a:spcPts val="8372"/>
              </a:lnSpc>
            </a:pPr>
            <a:endParaRPr lang="en-US" sz="8000" dirty="0">
              <a:solidFill>
                <a:srgbClr val="F7B4A7"/>
              </a:solidFill>
              <a:latin typeface="Josefin Sans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51827" y="4100579"/>
            <a:ext cx="8807473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94DDDE"/>
                </a:solidFill>
                <a:latin typeface="Josefin Sans Regular Bold"/>
              </a:rPr>
              <a:t>Group members: 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94DDDE"/>
                </a:solidFill>
                <a:latin typeface="Josefin Sans Regular"/>
              </a:rPr>
              <a:t>1.</a:t>
            </a:r>
            <a:r>
              <a:rPr lang="vi-VN" sz="3999" dirty="0" err="1">
                <a:solidFill>
                  <a:srgbClr val="94DDDE"/>
                </a:solidFill>
                <a:latin typeface="Josefin Sans Regular"/>
              </a:rPr>
              <a:t>Hà</a:t>
            </a:r>
            <a:r>
              <a:rPr lang="vi-VN" sz="3999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vi-VN" sz="3999" dirty="0" err="1">
                <a:solidFill>
                  <a:srgbClr val="94DDDE"/>
                </a:solidFill>
                <a:latin typeface="Josefin Sans Regular"/>
              </a:rPr>
              <a:t>Tấn</a:t>
            </a:r>
            <a:r>
              <a:rPr lang="vi-VN" sz="3999" dirty="0">
                <a:solidFill>
                  <a:srgbClr val="94DDDE"/>
                </a:solidFill>
                <a:latin typeface="Josefin Sans Regular"/>
              </a:rPr>
              <a:t> </a:t>
            </a:r>
            <a:r>
              <a:rPr lang="vi-VN" sz="3999" dirty="0" err="1">
                <a:solidFill>
                  <a:srgbClr val="94DDDE"/>
                </a:solidFill>
                <a:latin typeface="Josefin Sans Regular"/>
              </a:rPr>
              <a:t>Thọ</a:t>
            </a:r>
            <a:r>
              <a:rPr lang="vi-VN" sz="3999" dirty="0">
                <a:solidFill>
                  <a:srgbClr val="94DDDE"/>
                </a:solidFill>
                <a:latin typeface="Josefin Sans Regular"/>
              </a:rPr>
              <a:t> 				</a:t>
            </a:r>
            <a:r>
              <a:rPr lang="en-US" sz="3999" dirty="0">
                <a:solidFill>
                  <a:srgbClr val="94DDDE"/>
                </a:solidFill>
                <a:latin typeface="Josefin Sans Regular Italics"/>
              </a:rPr>
              <a:t>20110431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94DDDE"/>
                </a:solidFill>
                <a:latin typeface="Josefin Sans Regular"/>
              </a:rPr>
              <a:t>2.</a:t>
            </a:r>
            <a:r>
              <a:rPr lang="en-US" sz="3999" dirty="0">
                <a:solidFill>
                  <a:srgbClr val="94DDDE"/>
                </a:solidFill>
                <a:latin typeface="Josefin Sans Regular Italics"/>
              </a:rPr>
              <a:t>Huỳnh </a:t>
            </a:r>
            <a:r>
              <a:rPr lang="en-US" sz="3999" dirty="0" err="1">
                <a:solidFill>
                  <a:srgbClr val="94DDDE"/>
                </a:solidFill>
                <a:latin typeface="Josefin Sans Regular Italics"/>
              </a:rPr>
              <a:t>ĐìnhThịnh</a:t>
            </a:r>
            <a:r>
              <a:rPr lang="en-US" sz="3999" dirty="0">
                <a:solidFill>
                  <a:srgbClr val="94DDDE"/>
                </a:solidFill>
                <a:latin typeface="Josefin Sans Regular Italics"/>
              </a:rPr>
              <a:t>            20110404 </a:t>
            </a: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94DDDE"/>
              </a:solidFill>
              <a:latin typeface="Josefin Sans Regular Itali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5671" y="2390442"/>
            <a:ext cx="9419968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F7B4A7"/>
                </a:solidFill>
                <a:latin typeface="Josefin Sans Bold Bold"/>
              </a:rPr>
              <a:t>III. Planning completion</a:t>
            </a:r>
          </a:p>
        </p:txBody>
      </p:sp>
    </p:spTree>
    <p:extLst>
      <p:ext uri="{BB962C8B-B14F-4D97-AF65-F5344CB8AC3E}">
        <p14:creationId xmlns:p14="http://schemas.microsoft.com/office/powerpoint/2010/main" val="3503812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Bảng 10">
            <a:extLst>
              <a:ext uri="{FF2B5EF4-FFF2-40B4-BE49-F238E27FC236}">
                <a16:creationId xmlns:a16="http://schemas.microsoft.com/office/drawing/2014/main" id="{C1CD123F-6C12-4D72-AF43-BAA956420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32119"/>
              </p:ext>
            </p:extLst>
          </p:nvPr>
        </p:nvGraphicFramePr>
        <p:xfrm>
          <a:off x="0" y="0"/>
          <a:ext cx="18287998" cy="105312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4804">
                  <a:extLst>
                    <a:ext uri="{9D8B030D-6E8A-4147-A177-3AD203B41FA5}">
                      <a16:colId xmlns:a16="http://schemas.microsoft.com/office/drawing/2014/main" val="1252296398"/>
                    </a:ext>
                  </a:extLst>
                </a:gridCol>
                <a:gridCol w="5007447">
                  <a:extLst>
                    <a:ext uri="{9D8B030D-6E8A-4147-A177-3AD203B41FA5}">
                      <a16:colId xmlns:a16="http://schemas.microsoft.com/office/drawing/2014/main" val="789316033"/>
                    </a:ext>
                  </a:extLst>
                </a:gridCol>
                <a:gridCol w="1103895">
                  <a:extLst>
                    <a:ext uri="{9D8B030D-6E8A-4147-A177-3AD203B41FA5}">
                      <a16:colId xmlns:a16="http://schemas.microsoft.com/office/drawing/2014/main" val="2132697954"/>
                    </a:ext>
                  </a:extLst>
                </a:gridCol>
                <a:gridCol w="1093480">
                  <a:extLst>
                    <a:ext uri="{9D8B030D-6E8A-4147-A177-3AD203B41FA5}">
                      <a16:colId xmlns:a16="http://schemas.microsoft.com/office/drawing/2014/main" val="338753255"/>
                    </a:ext>
                  </a:extLst>
                </a:gridCol>
                <a:gridCol w="314673">
                  <a:extLst>
                    <a:ext uri="{9D8B030D-6E8A-4147-A177-3AD203B41FA5}">
                      <a16:colId xmlns:a16="http://schemas.microsoft.com/office/drawing/2014/main" val="496909937"/>
                    </a:ext>
                  </a:extLst>
                </a:gridCol>
                <a:gridCol w="314673">
                  <a:extLst>
                    <a:ext uri="{9D8B030D-6E8A-4147-A177-3AD203B41FA5}">
                      <a16:colId xmlns:a16="http://schemas.microsoft.com/office/drawing/2014/main" val="386147677"/>
                    </a:ext>
                  </a:extLst>
                </a:gridCol>
                <a:gridCol w="314673">
                  <a:extLst>
                    <a:ext uri="{9D8B030D-6E8A-4147-A177-3AD203B41FA5}">
                      <a16:colId xmlns:a16="http://schemas.microsoft.com/office/drawing/2014/main" val="929097184"/>
                    </a:ext>
                  </a:extLst>
                </a:gridCol>
                <a:gridCol w="1239276">
                  <a:extLst>
                    <a:ext uri="{9D8B030D-6E8A-4147-A177-3AD203B41FA5}">
                      <a16:colId xmlns:a16="http://schemas.microsoft.com/office/drawing/2014/main" val="1868417062"/>
                    </a:ext>
                  </a:extLst>
                </a:gridCol>
                <a:gridCol w="1178928">
                  <a:extLst>
                    <a:ext uri="{9D8B030D-6E8A-4147-A177-3AD203B41FA5}">
                      <a16:colId xmlns:a16="http://schemas.microsoft.com/office/drawing/2014/main" val="674117145"/>
                    </a:ext>
                  </a:extLst>
                </a:gridCol>
                <a:gridCol w="541651">
                  <a:extLst>
                    <a:ext uri="{9D8B030D-6E8A-4147-A177-3AD203B41FA5}">
                      <a16:colId xmlns:a16="http://schemas.microsoft.com/office/drawing/2014/main" val="3776540048"/>
                    </a:ext>
                  </a:extLst>
                </a:gridCol>
                <a:gridCol w="314673">
                  <a:extLst>
                    <a:ext uri="{9D8B030D-6E8A-4147-A177-3AD203B41FA5}">
                      <a16:colId xmlns:a16="http://schemas.microsoft.com/office/drawing/2014/main" val="3261379327"/>
                    </a:ext>
                  </a:extLst>
                </a:gridCol>
                <a:gridCol w="1405905">
                  <a:extLst>
                    <a:ext uri="{9D8B030D-6E8A-4147-A177-3AD203B41FA5}">
                      <a16:colId xmlns:a16="http://schemas.microsoft.com/office/drawing/2014/main" val="2404388939"/>
                    </a:ext>
                  </a:extLst>
                </a:gridCol>
                <a:gridCol w="2186960">
                  <a:extLst>
                    <a:ext uri="{9D8B030D-6E8A-4147-A177-3AD203B41FA5}">
                      <a16:colId xmlns:a16="http://schemas.microsoft.com/office/drawing/2014/main" val="895985257"/>
                    </a:ext>
                  </a:extLst>
                </a:gridCol>
                <a:gridCol w="2186960">
                  <a:extLst>
                    <a:ext uri="{9D8B030D-6E8A-4147-A177-3AD203B41FA5}">
                      <a16:colId xmlns:a16="http://schemas.microsoft.com/office/drawing/2014/main" val="3407166843"/>
                    </a:ext>
                  </a:extLst>
                </a:gridCol>
              </a:tblGrid>
              <a:tr h="1038929">
                <a:tc>
                  <a:txBody>
                    <a:bodyPr/>
                    <a:lstStyle/>
                    <a:p>
                      <a:pPr marL="0" marR="1028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160020" algn="l"/>
                        </a:tabLst>
                      </a:pPr>
                      <a:r>
                        <a:rPr lang="en-US" sz="2800" dirty="0">
                          <a:effectLst/>
                        </a:rPr>
                        <a:t>No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Goal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10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180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Schedule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4191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 Tho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4572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Thinh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1646714339"/>
                  </a:ext>
                </a:extLst>
              </a:tr>
              <a:tr h="1393285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2390" marR="4191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Understand &amp; describe the requirements of the project.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3526610042"/>
                  </a:ext>
                </a:extLst>
              </a:tr>
              <a:tr h="1223717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2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239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Learn &amp; study Java</a:t>
                      </a:r>
                    </a:p>
                    <a:p>
                      <a:pPr marL="7302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properties, language related to project.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988567234"/>
                  </a:ext>
                </a:extLst>
              </a:tr>
              <a:tr h="1409655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302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Identify the functions to be used in the software.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C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768607358"/>
                  </a:ext>
                </a:extLst>
              </a:tr>
              <a:tr h="1223717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302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Building &amp; design front-end</a:t>
                      </a:r>
                    </a:p>
                    <a:p>
                      <a:pPr marL="71120" marR="0" indent="63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architecture.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618603246"/>
                  </a:ext>
                </a:extLst>
              </a:tr>
              <a:tr h="1223717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5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302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Building &amp; design back-end</a:t>
                      </a:r>
                    </a:p>
                    <a:p>
                      <a:pPr marL="76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architecture.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1943749486"/>
                  </a:ext>
                </a:extLst>
              </a:tr>
              <a:tr h="694526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6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2390" marR="0" indent="-190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Testing the software.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3278634918"/>
                  </a:ext>
                </a:extLst>
              </a:tr>
              <a:tr h="354701"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302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Write report.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3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✓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extLst>
                  <a:ext uri="{0D108BD9-81ED-4DB2-BD59-A6C34878D82A}">
                    <a16:rowId xmlns:a16="http://schemas.microsoft.com/office/drawing/2014/main" val="3604387459"/>
                  </a:ext>
                </a:extLst>
              </a:tr>
              <a:tr h="386737">
                <a:tc gridSpan="2">
                  <a:txBody>
                    <a:bodyPr/>
                    <a:lstStyle/>
                    <a:p>
                      <a:pPr marL="7239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Week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17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>
                  <a:txBody>
                    <a:bodyPr/>
                    <a:lstStyle/>
                    <a:p>
                      <a:pPr marL="76835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2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gridSpan="2">
                  <a:txBody>
                    <a:bodyPr/>
                    <a:lstStyle/>
                    <a:p>
                      <a:pPr marL="76835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3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747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747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5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gridSpan="2">
                  <a:txBody>
                    <a:bodyPr/>
                    <a:lstStyle/>
                    <a:p>
                      <a:pPr marL="7747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6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39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07262"/>
                  </a:ext>
                </a:extLst>
              </a:tr>
              <a:tr h="1223717">
                <a:tc gridSpan="2">
                  <a:txBody>
                    <a:bodyPr/>
                    <a:lstStyle/>
                    <a:p>
                      <a:pPr marL="7366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Note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7493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B – Begin</a:t>
                      </a:r>
                    </a:p>
                    <a:p>
                      <a:pPr marL="7493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7493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M – Complete 50%</a:t>
                      </a:r>
                    </a:p>
                    <a:p>
                      <a:pPr marL="73660" marR="50673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73660" marR="50673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C – Complete 100%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049" marR="5704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53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6842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0793" y="4342477"/>
            <a:ext cx="4618653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203" y="2366851"/>
            <a:ext cx="11933404" cy="153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88"/>
              </a:lnSpc>
            </a:pPr>
            <a:r>
              <a:rPr lang="en-US" sz="8848" dirty="0">
                <a:solidFill>
                  <a:srgbClr val="2B4B82"/>
                </a:solidFill>
                <a:latin typeface="Josefin Sans Bold Bold"/>
              </a:rPr>
              <a:t>IV. Demo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1757166753">
            <a:hlinkClick r:id="" action="ppaction://media"/>
            <a:extLst>
              <a:ext uri="{FF2B5EF4-FFF2-40B4-BE49-F238E27FC236}">
                <a16:creationId xmlns:a16="http://schemas.microsoft.com/office/drawing/2014/main" id="{4BF4BA5C-9A96-48F2-87BB-1EE6EF6D15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33350"/>
            <a:ext cx="18525067" cy="103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5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3543300"/>
            <a:ext cx="9791700" cy="2917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61"/>
              </a:lnSpc>
            </a:pPr>
            <a:r>
              <a:rPr lang="en-US" sz="11661" spc="-128" dirty="0">
                <a:solidFill>
                  <a:srgbClr val="2B4B82"/>
                </a:solidFill>
                <a:latin typeface="Josefin Sans Bold"/>
              </a:rPr>
              <a:t>THANKS FOR</a:t>
            </a:r>
          </a:p>
          <a:p>
            <a:pPr>
              <a:lnSpc>
                <a:spcPts val="10961"/>
              </a:lnSpc>
            </a:pPr>
            <a:r>
              <a:rPr lang="en-US" sz="11661" spc="-128" dirty="0">
                <a:solidFill>
                  <a:srgbClr val="2B4B82"/>
                </a:solidFill>
                <a:latin typeface="Josefin Sans Bold"/>
              </a:rPr>
              <a:t>WATCHING!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6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79169" y="567386"/>
            <a:ext cx="10444743" cy="6661521"/>
            <a:chOff x="0" y="-9525"/>
            <a:chExt cx="13926323" cy="8882028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422542" cy="1742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15"/>
                </a:lnSpc>
              </a:pPr>
              <a:r>
                <a:rPr lang="en-US" sz="8596" dirty="0">
                  <a:solidFill>
                    <a:srgbClr val="F7B4A7"/>
                  </a:solidFill>
                  <a:latin typeface="Josefin Sans Bold Bold"/>
                </a:rPr>
                <a:t>Contents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77440"/>
              <a:ext cx="13926323" cy="5695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5"/>
                </a:lnSpc>
              </a:pP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I. </a:t>
              </a:r>
              <a:r>
                <a:rPr lang="vi-VN" sz="3000" spc="302" dirty="0">
                  <a:solidFill>
                    <a:srgbClr val="94DDDE"/>
                  </a:solidFill>
                  <a:latin typeface="Josefin Sans Regular"/>
                </a:rPr>
                <a:t>FUNCTION </a:t>
              </a: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OF WEBSITE</a:t>
              </a:r>
            </a:p>
            <a:p>
              <a:pPr>
                <a:lnSpc>
                  <a:spcPts val="4165"/>
                </a:lnSpc>
              </a:pPr>
              <a:endParaRPr lang="en-US" sz="3000" spc="302" dirty="0">
                <a:solidFill>
                  <a:srgbClr val="94DDDE"/>
                </a:solidFill>
                <a:latin typeface="Josefin Sans Regular"/>
              </a:endParaRPr>
            </a:p>
            <a:p>
              <a:pPr>
                <a:lnSpc>
                  <a:spcPts val="4165"/>
                </a:lnSpc>
              </a:pP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II. BACK-END DESIGN</a:t>
              </a:r>
            </a:p>
            <a:p>
              <a:pPr>
                <a:lnSpc>
                  <a:spcPts val="4165"/>
                </a:lnSpc>
              </a:pP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III. </a:t>
              </a:r>
              <a:r>
                <a:rPr lang="en-US" sz="3000" spc="302" dirty="0" err="1">
                  <a:solidFill>
                    <a:srgbClr val="94DDDE"/>
                  </a:solidFill>
                  <a:latin typeface="Josefin Sans Regular"/>
                </a:rPr>
                <a:t>Planing</a:t>
              </a: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 completion</a:t>
              </a:r>
            </a:p>
            <a:p>
              <a:pPr>
                <a:lnSpc>
                  <a:spcPts val="4165"/>
                </a:lnSpc>
              </a:pPr>
              <a:endParaRPr lang="en-US" sz="3000" spc="302" dirty="0">
                <a:solidFill>
                  <a:srgbClr val="94DDDE"/>
                </a:solidFill>
                <a:latin typeface="Josefin Sans Regular"/>
              </a:endParaRPr>
            </a:p>
            <a:p>
              <a:pPr>
                <a:lnSpc>
                  <a:spcPts val="4165"/>
                </a:lnSpc>
              </a:pPr>
              <a:r>
                <a:rPr lang="en-US" sz="3000" spc="302" dirty="0">
                  <a:solidFill>
                    <a:srgbClr val="94DDDE"/>
                  </a:solidFill>
                  <a:latin typeface="Josefin Sans Regular"/>
                </a:rPr>
                <a:t>IV. DEMO</a:t>
              </a:r>
            </a:p>
            <a:p>
              <a:pPr>
                <a:lnSpc>
                  <a:spcPts val="4165"/>
                </a:lnSpc>
              </a:pPr>
              <a:endParaRPr lang="en-US" sz="2524" spc="302" dirty="0">
                <a:solidFill>
                  <a:srgbClr val="94DDDE"/>
                </a:solidFill>
                <a:latin typeface="Josefin Sans Regular"/>
              </a:endParaRPr>
            </a:p>
            <a:p>
              <a:pPr>
                <a:lnSpc>
                  <a:spcPts val="4165"/>
                </a:lnSpc>
              </a:pPr>
              <a:endParaRPr lang="en-US" sz="2524" spc="302" dirty="0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7814" y="3086100"/>
            <a:ext cx="513183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7206" y="3771900"/>
            <a:ext cx="12056806" cy="4241523"/>
            <a:chOff x="-417562" y="1563381"/>
            <a:chExt cx="15634705" cy="4783364"/>
          </a:xfrm>
        </p:grpSpPr>
        <p:sp>
          <p:nvSpPr>
            <p:cNvPr id="4" name="TextBox 4"/>
            <p:cNvSpPr txBox="1"/>
            <p:nvPr/>
          </p:nvSpPr>
          <p:spPr>
            <a:xfrm>
              <a:off x="-417562" y="1563381"/>
              <a:ext cx="14031392" cy="22705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7614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31356E"/>
                  </a:solidFill>
                  <a:latin typeface="Josefin Sans Bold"/>
                </a:rPr>
                <a:t>I. FUNCTION OF WEBSITE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57989"/>
              <a:ext cx="15217143" cy="588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161353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2B4B82"/>
                </a:solidFill>
                <a:latin typeface="Josefin Sans Bold Bold"/>
              </a:rPr>
              <a:t>Includes 8 main functions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40564" y="3552980"/>
            <a:ext cx="2401669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 Bold"/>
              </a:rPr>
              <a:t>Display: List of products and news for customers to view and select by category.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849" y="3552980"/>
            <a:ext cx="2606553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 Bold"/>
              </a:rPr>
              <a:t>Login: Delegating admin and user rights when logging in, the function of registering an account and forgetting the password.p.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1199" y="3552980"/>
            <a:ext cx="2650353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 Bold"/>
              </a:rPr>
              <a:t>Add to cart: Customers who want to buy products must create an account and log in.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84593" y="3552980"/>
            <a:ext cx="2680634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 Bold"/>
              </a:rPr>
              <a:t>User management: Allow to register new users, or delete users when no longer using the service.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56683" y="3552980"/>
            <a:ext cx="3318658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 Bold"/>
              </a:rPr>
              <a:t>Product management: Check the quantity of each product and all information about that product. Edit and update specific prices for products on sale.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49307" y="2707765"/>
            <a:ext cx="15113930" cy="721423"/>
            <a:chOff x="0" y="0"/>
            <a:chExt cx="20151907" cy="961897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8671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4742" spc="811">
                  <a:solidFill>
                    <a:srgbClr val="2B4B82"/>
                  </a:solidFill>
                  <a:latin typeface="Josefin Sans Bold Bold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931881" y="-104775"/>
              <a:ext cx="8671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4742" spc="811">
                  <a:solidFill>
                    <a:srgbClr val="2B4B82"/>
                  </a:solidFill>
                  <a:latin typeface="Josefin Sans Bold Bold"/>
                </a:rPr>
                <a:t>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622129" y="-104775"/>
              <a:ext cx="8671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4742" spc="811">
                  <a:solidFill>
                    <a:srgbClr val="2B4B82"/>
                  </a:solidFill>
                  <a:latin typeface="Josefin Sans Bold Bold"/>
                </a:rPr>
                <a:t>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735632" y="-104775"/>
              <a:ext cx="8671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4742" spc="811">
                  <a:solidFill>
                    <a:srgbClr val="2B4B82"/>
                  </a:solidFill>
                  <a:latin typeface="Josefin Sans Bold Bold"/>
                </a:rPr>
                <a:t>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84750" y="-104775"/>
              <a:ext cx="867157" cy="106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39"/>
                </a:lnSpc>
              </a:pPr>
              <a:r>
                <a:rPr lang="en-US" sz="4742" spc="811">
                  <a:solidFill>
                    <a:srgbClr val="2B4B82"/>
                  </a:solidFill>
                  <a:latin typeface="Josefin Sans Bold Bold"/>
                </a:rPr>
                <a:t>5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867157" y="426192"/>
              <a:ext cx="3804381" cy="0"/>
            </a:xfrm>
            <a:prstGeom prst="line">
              <a:avLst/>
            </a:prstGeom>
            <a:ln w="4106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5817748" y="412502"/>
              <a:ext cx="3804381" cy="0"/>
            </a:xfrm>
            <a:prstGeom prst="line">
              <a:avLst/>
            </a:prstGeom>
            <a:ln w="4106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10757781" y="412502"/>
              <a:ext cx="3804381" cy="0"/>
            </a:xfrm>
            <a:prstGeom prst="line">
              <a:avLst/>
            </a:prstGeom>
            <a:ln w="4106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15480369" y="412502"/>
              <a:ext cx="3804381" cy="0"/>
            </a:xfrm>
            <a:prstGeom prst="line">
              <a:avLst/>
            </a:prstGeom>
            <a:ln w="4106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5804" y="2951901"/>
            <a:ext cx="3356391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B4B82"/>
                </a:solidFill>
                <a:latin typeface="Josefin Sans Bold Bold"/>
              </a:rPr>
              <a:t>Search function by product name, product type.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0580" y="2951901"/>
            <a:ext cx="3605799" cy="494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B4B82"/>
                </a:solidFill>
                <a:latin typeface="Josefin Sans Bold Bold"/>
              </a:rPr>
              <a:t>Allows invoicing, knowing the invoice date and the total amount to be paid for the invoice (admin and user).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9103" y="2951901"/>
            <a:ext cx="2459408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B4B82"/>
                </a:solidFill>
                <a:latin typeface="Josefin Sans Bold Bold"/>
              </a:rPr>
              <a:t>Print invoice to PDF file.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40844" y="1874568"/>
            <a:ext cx="11098686" cy="1017781"/>
            <a:chOff x="0" y="0"/>
            <a:chExt cx="14798248" cy="1357041"/>
          </a:xfrm>
        </p:grpSpPr>
        <p:sp>
          <p:nvSpPr>
            <p:cNvPr id="6" name="TextBox 6"/>
            <p:cNvSpPr txBox="1"/>
            <p:nvPr/>
          </p:nvSpPr>
          <p:spPr>
            <a:xfrm>
              <a:off x="0" y="-133350"/>
              <a:ext cx="1223382" cy="1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7"/>
                </a:lnSpc>
              </a:pPr>
              <a:r>
                <a:rPr lang="en-US" sz="6691" spc="1144">
                  <a:solidFill>
                    <a:srgbClr val="2B4B82"/>
                  </a:solidFill>
                  <a:latin typeface="Josefin Sans Bold"/>
                </a:rPr>
                <a:t>6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957881" y="-133350"/>
              <a:ext cx="1223382" cy="1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7"/>
                </a:lnSpc>
              </a:pPr>
              <a:r>
                <a:rPr lang="en-US" sz="6691" spc="1144">
                  <a:solidFill>
                    <a:srgbClr val="2B4B82"/>
                  </a:solidFill>
                  <a:latin typeface="Josefin Sans Bold"/>
                </a:rPr>
                <a:t>7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574866" y="-133350"/>
              <a:ext cx="1223382" cy="1490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67"/>
                </a:lnSpc>
              </a:pPr>
              <a:r>
                <a:rPr lang="en-US" sz="6691" spc="1144">
                  <a:solidFill>
                    <a:srgbClr val="2B4B82"/>
                  </a:solidFill>
                  <a:latin typeface="Josefin Sans Bold"/>
                </a:rPr>
                <a:t>8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1223382" y="601270"/>
              <a:ext cx="5367207" cy="0"/>
            </a:xfrm>
            <a:prstGeom prst="line">
              <a:avLst/>
            </a:prstGeom>
            <a:ln w="5793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8207659" y="581957"/>
              <a:ext cx="5367207" cy="0"/>
            </a:xfrm>
            <a:prstGeom prst="line">
              <a:avLst/>
            </a:prstGeom>
            <a:ln w="57938" cap="flat">
              <a:solidFill>
                <a:srgbClr val="2B4B82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784" y="3162300"/>
            <a:ext cx="18054431" cy="72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Comment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Statistic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Payment</a:t>
            </a:r>
            <a:r>
              <a:rPr lang="vi-VN" sz="4800" b="1" dirty="0">
                <a:solidFill>
                  <a:srgbClr val="2B4B82"/>
                </a:solidFill>
                <a:latin typeface="Josefin Sans Regular"/>
              </a:rPr>
              <a:t> </a:t>
            </a: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method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>
                <a:solidFill>
                  <a:srgbClr val="2B4B82"/>
                </a:solidFill>
                <a:latin typeface="Josefin Sans Regular"/>
              </a:rPr>
              <a:t>R</a:t>
            </a:r>
            <a:r>
              <a:rPr lang="en-US" sz="4800" b="1" dirty="0" err="1">
                <a:solidFill>
                  <a:srgbClr val="2B4B82"/>
                </a:solidFill>
                <a:latin typeface="Josefin Sans Regular"/>
              </a:rPr>
              <a:t>eviews</a:t>
            </a:r>
            <a:r>
              <a:rPr lang="en-US" sz="4800" b="1" dirty="0">
                <a:solidFill>
                  <a:srgbClr val="2B4B82"/>
                </a:solidFill>
                <a:latin typeface="Josefin Sans Regular"/>
              </a:rPr>
              <a:t> from buyers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Contact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Filter</a:t>
            </a: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endParaRPr lang="vi-VN" sz="4800" b="1" dirty="0">
              <a:solidFill>
                <a:srgbClr val="2B4B82"/>
              </a:solidFill>
              <a:latin typeface="Josefin Sans Regular"/>
            </a:endParaRPr>
          </a:p>
          <a:p>
            <a:pPr marL="457200" indent="-457200" algn="just">
              <a:lnSpc>
                <a:spcPts val="4250"/>
              </a:lnSpc>
              <a:buFontTx/>
              <a:buChar char="-"/>
            </a:pPr>
            <a:r>
              <a:rPr lang="vi-VN" sz="4800" b="1" dirty="0" err="1">
                <a:solidFill>
                  <a:srgbClr val="2B4B82"/>
                </a:solidFill>
                <a:latin typeface="Josefin Sans Regular"/>
              </a:rPr>
              <a:t>Role</a:t>
            </a:r>
            <a:endParaRPr lang="en-US" sz="4800" b="1" dirty="0">
              <a:solidFill>
                <a:srgbClr val="2B4B82"/>
              </a:solidFill>
              <a:latin typeface="Josefin Sans Regular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7E5B0-D29B-01AA-37E0-1027CC7785C1}"/>
              </a:ext>
            </a:extLst>
          </p:cNvPr>
          <p:cNvSpPr txBox="1"/>
          <p:nvPr/>
        </p:nvSpPr>
        <p:spPr>
          <a:xfrm>
            <a:off x="116784" y="2060608"/>
            <a:ext cx="122197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31356E"/>
                </a:solidFill>
                <a:latin typeface="Josefin Sans Bold"/>
              </a:rPr>
              <a:t>2. External function</a:t>
            </a:r>
            <a:endParaRPr lang="en-US" sz="5000" dirty="0"/>
          </a:p>
        </p:txBody>
      </p:sp>
      <p:pic>
        <p:nvPicPr>
          <p:cNvPr id="8" name="Picture 99" descr="D:\Download\Trang chủ\chu1.PNG">
            <a:extLst>
              <a:ext uri="{FF2B5EF4-FFF2-40B4-BE49-F238E27FC236}">
                <a16:creationId xmlns:a16="http://schemas.microsoft.com/office/drawing/2014/main" id="{75F62D75-2B77-4F69-8B2F-062EB3308854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37" y="1689212"/>
            <a:ext cx="7238999" cy="246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00" descr="D:\Download\Trang chủ\chu2.PNG">
            <a:extLst>
              <a:ext uri="{FF2B5EF4-FFF2-40B4-BE49-F238E27FC236}">
                <a16:creationId xmlns:a16="http://schemas.microsoft.com/office/drawing/2014/main" id="{4D70D4F7-A4DB-40EF-95FE-F9531348FA8E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737" y="4177960"/>
            <a:ext cx="7202128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1" descr="D:\Download\Trang chủ\chu3.PNG">
            <a:extLst>
              <a:ext uri="{FF2B5EF4-FFF2-40B4-BE49-F238E27FC236}">
                <a16:creationId xmlns:a16="http://schemas.microsoft.com/office/drawing/2014/main" id="{CFF94148-A2C2-4E35-9593-466EB68952FA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6770018"/>
            <a:ext cx="7075737" cy="202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5671" y="2390442"/>
            <a:ext cx="9419968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>
                <a:solidFill>
                  <a:srgbClr val="F7B4A7"/>
                </a:solidFill>
                <a:latin typeface="Josefin Sans Bold Bold"/>
              </a:rPr>
              <a:t>II. Back-end design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BD4F9F1-49D6-4FBC-97E0-0A1A3626F2A8}"/>
              </a:ext>
            </a:extLst>
          </p:cNvPr>
          <p:cNvSpPr txBox="1"/>
          <p:nvPr/>
        </p:nvSpPr>
        <p:spPr>
          <a:xfrm>
            <a:off x="1143000" y="1943100"/>
            <a:ext cx="163068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4000" b="1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Directory</a:t>
            </a:r>
            <a:r>
              <a:rPr lang="vi-VN" sz="4000" b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4000" b="1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structure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Josefin Sans Regular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API </a:t>
            </a:r>
            <a:r>
              <a:rPr lang="vi-VN" sz="3200" i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/</a:t>
            </a:r>
            <a:r>
              <a:rPr lang="vi-VN" sz="3200" i="1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Controller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     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The API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actually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just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a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controller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,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but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its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functions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and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tasks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of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adding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,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deleting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,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and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editing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will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be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done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by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separate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functions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Josefin Sans Regular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accent1">
                  <a:lumMod val="75000"/>
                </a:schemeClr>
              </a:solidFill>
              <a:latin typeface="Josefin Sans Regular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i="1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Service</a:t>
            </a:r>
            <a:r>
              <a:rPr lang="vi-VN" sz="3200" i="1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i="1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layer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Josefin Sans Regular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    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There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are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2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components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, the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and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the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class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that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implements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that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. The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reason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for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including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2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components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because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it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is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necessary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to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ensure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the D </a:t>
            </a:r>
            <a:r>
              <a:rPr lang="vi-VN" sz="3200" dirty="0" err="1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property</a:t>
            </a:r>
            <a:r>
              <a:rPr lang="vi-VN" sz="3200" dirty="0">
                <a:solidFill>
                  <a:schemeClr val="accent1">
                    <a:lumMod val="75000"/>
                  </a:schemeClr>
                </a:solidFill>
                <a:latin typeface="Josefin Sans Regular" panose="020B0604020202020204" charset="0"/>
              </a:rPr>
              <a:t> in SOLID.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Josefin Sans Regular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CC9103B-C401-4B1F-BFB5-FEAB09DDFB2B}"/>
              </a:ext>
            </a:extLst>
          </p:cNvPr>
          <p:cNvSpPr txBox="1"/>
          <p:nvPr/>
        </p:nvSpPr>
        <p:spPr>
          <a:xfrm>
            <a:off x="8077200" y="2781300"/>
            <a:ext cx="9220200" cy="584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36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DAO </a:t>
            </a:r>
            <a:r>
              <a:rPr lang="vi-VN" sz="36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layer</a:t>
            </a:r>
            <a:r>
              <a:rPr lang="en-US" sz="36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:</a:t>
            </a:r>
            <a:endParaRPr 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Josefin Sans Regular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There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are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2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components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, the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and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the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class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that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implements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that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. In the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there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will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be a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parent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interface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GenericDAO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that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declares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common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functions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for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the DAO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layer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such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as</a:t>
            </a:r>
            <a:r>
              <a:rPr lang="vi-VN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 </a:t>
            </a:r>
            <a:r>
              <a:rPr lang="vi-VN" sz="3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Josefin Sans Regular" panose="020B0604020202020204" charset="0"/>
              </a:rPr>
              <a:t>query</a:t>
            </a:r>
            <a:endParaRPr 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Josefin Sans Regular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490</Words>
  <Application>Microsoft Office PowerPoint</Application>
  <PresentationFormat>Tùy chỉnh</PresentationFormat>
  <Paragraphs>155</Paragraphs>
  <Slides>14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3" baseType="lpstr">
      <vt:lpstr>Josefin Sans Bold</vt:lpstr>
      <vt:lpstr>Times New Roman</vt:lpstr>
      <vt:lpstr>Josefin Sans Regular Bold</vt:lpstr>
      <vt:lpstr>Josefin Sans Regular</vt:lpstr>
      <vt:lpstr>Josefin Sans Regular Italics</vt:lpstr>
      <vt:lpstr>Josefin Sans Bold Bold</vt:lpstr>
      <vt:lpstr>Arial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dc:creator>ha tho</dc:creator>
  <cp:lastModifiedBy>ha tho</cp:lastModifiedBy>
  <cp:revision>27</cp:revision>
  <dcterms:created xsi:type="dcterms:W3CDTF">2006-08-16T00:00:00Z</dcterms:created>
  <dcterms:modified xsi:type="dcterms:W3CDTF">2022-12-02T14:40:12Z</dcterms:modified>
  <dc:identifier>DAFNDhzn4Fo</dc:identifier>
</cp:coreProperties>
</file>